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70" r:id="rId6"/>
    <p:sldId id="269" r:id="rId7"/>
    <p:sldId id="260" r:id="rId8"/>
    <p:sldId id="261" r:id="rId9"/>
    <p:sldId id="271" r:id="rId10"/>
    <p:sldId id="272" r:id="rId11"/>
    <p:sldId id="285" r:id="rId12"/>
    <p:sldId id="262" r:id="rId13"/>
    <p:sldId id="273" r:id="rId14"/>
    <p:sldId id="274" r:id="rId15"/>
    <p:sldId id="275" r:id="rId16"/>
    <p:sldId id="264" r:id="rId17"/>
    <p:sldId id="263" r:id="rId18"/>
    <p:sldId id="26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placidway.com/profile/322984/Center-for-Advanced-Medicine-for-Chronic-and-Rare-Dise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1313645"/>
            <a:ext cx="6722771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>
                <a:solidFill>
                  <a:schemeClr val="bg1"/>
                </a:solidFill>
              </a:rPr>
              <a:t>Study design and </a:t>
            </a:r>
            <a:r>
              <a:rPr lang="en-US" dirty="0" smtClean="0">
                <a:solidFill>
                  <a:schemeClr val="bg1"/>
                </a:solidFill>
              </a:rPr>
              <a:t>setting:</a:t>
            </a:r>
            <a:endParaRPr lang="en-US" dirty="0"/>
          </a:p>
          <a:p>
            <a:pPr marL="0" indent="0" rtl="1">
              <a:buNone/>
            </a:pPr>
            <a:r>
              <a:rPr lang="en-US" sz="2800" dirty="0" smtClean="0"/>
              <a:t>2-Students</a:t>
            </a:r>
            <a:r>
              <a:rPr lang="en-US" sz="2800" dirty="0"/>
              <a:t>’ Own Complementary Medicine Use During Their Lifetime and the Last 12 </a:t>
            </a:r>
            <a:r>
              <a:rPr lang="en-US" sz="2800" dirty="0" smtClean="0"/>
              <a:t>Months</a:t>
            </a:r>
          </a:p>
          <a:p>
            <a:pPr marL="0" indent="0" rtl="1">
              <a:buNone/>
            </a:pPr>
            <a:endParaRPr lang="en-US" sz="2800" dirty="0" smtClean="0"/>
          </a:p>
          <a:p>
            <a:pPr marL="0" indent="0" rtl="1">
              <a:buNone/>
            </a:pPr>
            <a:r>
              <a:rPr lang="en-US" dirty="0" smtClean="0"/>
              <a:t>Acupuncture, Acupressure,</a:t>
            </a:r>
            <a:r>
              <a:rPr lang="en-US" dirty="0"/>
              <a:t> Tai </a:t>
            </a:r>
            <a:r>
              <a:rPr lang="en-US" dirty="0" smtClean="0"/>
              <a:t>Chi/qigong,</a:t>
            </a:r>
            <a:r>
              <a:rPr lang="en-US" dirty="0"/>
              <a:t> </a:t>
            </a:r>
            <a:r>
              <a:rPr lang="en-US" dirty="0" smtClean="0"/>
              <a:t>Osteopathy,</a:t>
            </a:r>
            <a:r>
              <a:rPr lang="en-US" dirty="0"/>
              <a:t> </a:t>
            </a:r>
            <a:r>
              <a:rPr lang="en-US" dirty="0" smtClean="0"/>
              <a:t>Chiropractic,</a:t>
            </a:r>
            <a:r>
              <a:rPr lang="en-US" dirty="0"/>
              <a:t> Manual </a:t>
            </a:r>
            <a:r>
              <a:rPr lang="en-US" dirty="0" smtClean="0"/>
              <a:t>therapy, Homeopathy,</a:t>
            </a:r>
            <a:r>
              <a:rPr lang="en-US" dirty="0"/>
              <a:t> Ayurveda</a:t>
            </a:r>
            <a:endParaRPr lang="en-US" dirty="0" smtClean="0"/>
          </a:p>
          <a:p>
            <a:pPr rt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1502228"/>
            <a:ext cx="9613861" cy="331937"/>
          </a:xfrm>
        </p:spPr>
        <p:txBody>
          <a:bodyPr>
            <a:normAutofit fontScale="90000"/>
          </a:bodyPr>
          <a:lstStyle/>
          <a:p>
            <a:pPr marL="0" indent="0" rtl="1"/>
            <a:r>
              <a:rPr lang="en-US" b="1" dirty="0">
                <a:solidFill>
                  <a:srgbClr val="FFC000"/>
                </a:solidFill>
              </a:rPr>
              <a:t/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altLang="en-US" b="1" dirty="0">
                <a:solidFill>
                  <a:srgbClr val="FFC000"/>
                </a:solidFill>
                <a:latin typeface="inherit"/>
              </a:rPr>
              <a:t>Types of complementary medicine</a:t>
            </a:r>
            <a:r>
              <a:rPr lang="en-US" altLang="en-US" b="1" dirty="0">
                <a:solidFill>
                  <a:srgbClr val="FFC000"/>
                </a:solidFill>
              </a:rPr>
              <a:t> </a:t>
            </a:r>
            <a: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3600" b="1" dirty="0" smtClean="0"/>
              <a:t>How much do you know???????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197638"/>
            <a:ext cx="3314157" cy="1877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35" y="4762500"/>
            <a:ext cx="209550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093" y="3197639"/>
            <a:ext cx="2866203" cy="18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Acupuncture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Acupuncture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dirty="0">
                <a:solidFill>
                  <a:srgbClr val="FFFF00"/>
                </a:solidFill>
              </a:rPr>
              <a:t>traditional Chinese medicine</a:t>
            </a:r>
            <a:r>
              <a:rPr lang="en-US" dirty="0"/>
              <a:t> that some people use to manage a variety of </a:t>
            </a:r>
            <a:r>
              <a:rPr lang="en-US" dirty="0" smtClean="0"/>
              <a:t>conditions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Practiced in China for over 4,000 years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3" y="2963073"/>
            <a:ext cx="3053033" cy="20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Acupuncture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Stone age bone needles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Modern </a:t>
            </a:r>
            <a:r>
              <a:rPr lang="en-US" sz="2800" dirty="0"/>
              <a:t>Needles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sz="2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02" y="4232366"/>
            <a:ext cx="2702983" cy="202739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5" y="2181718"/>
            <a:ext cx="2734197" cy="205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Acupuncture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Acupuncture is the </a:t>
            </a:r>
            <a:r>
              <a:rPr lang="en-US" dirty="0">
                <a:solidFill>
                  <a:srgbClr val="FFFF00"/>
                </a:solidFill>
              </a:rPr>
              <a:t>insertion of needles </a:t>
            </a:r>
            <a:r>
              <a:rPr lang="en-US" dirty="0"/>
              <a:t>in specific points on the body</a:t>
            </a:r>
          </a:p>
          <a:p>
            <a:r>
              <a:rPr lang="en-US" dirty="0"/>
              <a:t>These insertion points are believed to correspond with </a:t>
            </a:r>
            <a:r>
              <a:rPr lang="en-US" dirty="0">
                <a:solidFill>
                  <a:srgbClr val="FFFF00"/>
                </a:solidFill>
              </a:rPr>
              <a:t>14 main </a:t>
            </a:r>
            <a:r>
              <a:rPr lang="en-US" dirty="0"/>
              <a:t>pathways within the body called </a:t>
            </a:r>
            <a:r>
              <a:rPr lang="en-US" dirty="0">
                <a:solidFill>
                  <a:srgbClr val="FFFF00"/>
                </a:solidFill>
              </a:rPr>
              <a:t>meridians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sz="2800" dirty="0"/>
          </a:p>
        </p:txBody>
      </p:sp>
      <p:pic>
        <p:nvPicPr>
          <p:cNvPr id="6" name="Picture 4" descr="Acupun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737" y="4106457"/>
            <a:ext cx="3955869" cy="2332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acupuncture used to treat?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Depression</a:t>
            </a:r>
            <a:r>
              <a:rPr lang="en-US" dirty="0"/>
              <a:t> Paralysis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Tendonitis</a:t>
            </a:r>
          </a:p>
          <a:p>
            <a:r>
              <a:rPr lang="en-US" dirty="0"/>
              <a:t>Vision problems</a:t>
            </a:r>
          </a:p>
          <a:p>
            <a:r>
              <a:rPr lang="en-US" dirty="0"/>
              <a:t>Sexual </a:t>
            </a:r>
            <a:r>
              <a:rPr lang="en-US" dirty="0" smtClean="0"/>
              <a:t>Dysfunction</a:t>
            </a:r>
          </a:p>
          <a:p>
            <a:r>
              <a:rPr lang="en-US" dirty="0"/>
              <a:t>Migraines</a:t>
            </a:r>
          </a:p>
          <a:p>
            <a:endParaRPr lang="en-US" dirty="0"/>
          </a:p>
          <a:p>
            <a:pPr marL="0" indent="0" algn="r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  <a:endParaRPr lang="en-US" dirty="0"/>
          </a:p>
          <a:p>
            <a:r>
              <a:rPr lang="en-US" dirty="0"/>
              <a:t>Kidney problems</a:t>
            </a:r>
          </a:p>
          <a:p>
            <a:r>
              <a:rPr lang="en-US" dirty="0"/>
              <a:t>Flu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Chronic pain</a:t>
            </a:r>
          </a:p>
          <a:p>
            <a:r>
              <a:rPr lang="en-US" dirty="0" smtClean="0"/>
              <a:t>And </a:t>
            </a:r>
            <a:r>
              <a:rPr lang="en-US" dirty="0"/>
              <a:t>many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Homeopathy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Homeopathy is an alternative medicine based on the theory of treating </a:t>
            </a:r>
            <a:r>
              <a:rPr lang="en-US" dirty="0">
                <a:solidFill>
                  <a:srgbClr val="FFC000"/>
                </a:solidFill>
              </a:rPr>
              <a:t>'like with like</a:t>
            </a:r>
            <a:r>
              <a:rPr lang="en-US" dirty="0" smtClean="0">
                <a:solidFill>
                  <a:srgbClr val="FFC000"/>
                </a:solidFill>
              </a:rPr>
              <a:t>'.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/>
              <a:t>It was conceived in </a:t>
            </a:r>
            <a:r>
              <a:rPr lang="en-US" dirty="0">
                <a:solidFill>
                  <a:srgbClr val="FFC000"/>
                </a:solidFill>
              </a:rPr>
              <a:t>1796</a:t>
            </a:r>
            <a:r>
              <a:rPr lang="en-US" dirty="0"/>
              <a:t> by the </a:t>
            </a:r>
            <a:r>
              <a:rPr lang="en-US" dirty="0">
                <a:solidFill>
                  <a:srgbClr val="FFC000"/>
                </a:solidFill>
              </a:rPr>
              <a:t>German physician </a:t>
            </a:r>
            <a:r>
              <a:rPr lang="en-US" dirty="0"/>
              <a:t>Samuel Hahnemann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33" y="3874225"/>
            <a:ext cx="2381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Homeopathy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dirty="0"/>
              <a:t>Homeopathic medicines are made from a </a:t>
            </a:r>
            <a:r>
              <a:rPr lang="en-US" dirty="0">
                <a:solidFill>
                  <a:srgbClr val="FFC000"/>
                </a:solidFill>
              </a:rPr>
              <a:t>variety of sources</a:t>
            </a:r>
            <a:r>
              <a:rPr lang="en-US" dirty="0"/>
              <a:t>, such as plants, animals and minerals</a:t>
            </a:r>
            <a:r>
              <a:rPr lang="en-US" dirty="0" smtClean="0"/>
              <a:t>.</a:t>
            </a:r>
          </a:p>
          <a:p>
            <a:pPr rtl="1"/>
            <a:endParaRPr lang="en-US" dirty="0"/>
          </a:p>
          <a:p>
            <a:pPr rtl="1"/>
            <a:r>
              <a:rPr lang="en-US" dirty="0" smtClean="0"/>
              <a:t>Homeopathic </a:t>
            </a:r>
            <a:r>
              <a:rPr lang="en-US" dirty="0"/>
              <a:t>medicines are considered </a:t>
            </a:r>
            <a:r>
              <a:rPr lang="en-US" dirty="0">
                <a:solidFill>
                  <a:srgbClr val="FFC000"/>
                </a:solidFill>
              </a:rPr>
              <a:t>safe and free from serious adverse reactions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92" y="4445935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/>
              <a:t>To determine a treatment plan for a person, a homeopath will consider all of the </a:t>
            </a:r>
            <a:r>
              <a:rPr lang="en-US" dirty="0">
                <a:solidFill>
                  <a:srgbClr val="FFC000"/>
                </a:solidFill>
              </a:rPr>
              <a:t>person’s symptoms </a:t>
            </a:r>
            <a:r>
              <a:rPr lang="en-US" dirty="0"/>
              <a:t>(physical, mental or emotional) and identify the remedy that is capable of producing in a </a:t>
            </a:r>
            <a:r>
              <a:rPr lang="en-US" dirty="0">
                <a:solidFill>
                  <a:srgbClr val="FFC000"/>
                </a:solidFill>
              </a:rPr>
              <a:t>healthy person</a:t>
            </a:r>
            <a:r>
              <a:rPr lang="en-US" dirty="0"/>
              <a:t>, symptoms most ‘like’ the symptoms the person is suffering from. </a:t>
            </a:r>
            <a:endParaRPr lang="en-US" dirty="0" smtClean="0"/>
          </a:p>
          <a:p>
            <a:pPr marL="0" indent="0" rtl="1">
              <a:buNone/>
            </a:pPr>
            <a:endParaRPr lang="en-US" dirty="0"/>
          </a:p>
          <a:p>
            <a:pPr marL="0" indent="0" rtl="1">
              <a:buNone/>
            </a:pPr>
            <a:r>
              <a:rPr lang="en-US" dirty="0" smtClean="0"/>
              <a:t>Homeopathic </a:t>
            </a:r>
            <a:r>
              <a:rPr lang="en-US" dirty="0"/>
              <a:t>medicines can be in the form of </a:t>
            </a:r>
            <a:r>
              <a:rPr lang="en-US" dirty="0">
                <a:solidFill>
                  <a:srgbClr val="FFC000"/>
                </a:solidFill>
              </a:rPr>
              <a:t>liquid, granules, powder or tablets</a:t>
            </a:r>
            <a:r>
              <a:rPr lang="en-US" dirty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9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 smtClean="0"/>
              <a:t>The </a:t>
            </a:r>
            <a:r>
              <a:rPr lang="en-US" dirty="0"/>
              <a:t>preparation of homoeopathic medicines </a:t>
            </a:r>
            <a:r>
              <a:rPr lang="en-US" dirty="0" smtClean="0"/>
              <a:t>:</a:t>
            </a:r>
          </a:p>
          <a:p>
            <a:pPr marL="0" indent="0" rtl="1">
              <a:buNone/>
            </a:pPr>
            <a:r>
              <a:rPr lang="en-US" dirty="0" smtClean="0"/>
              <a:t>repeated </a:t>
            </a:r>
            <a:r>
              <a:rPr lang="en-US" dirty="0">
                <a:solidFill>
                  <a:srgbClr val="FFC000"/>
                </a:solidFill>
              </a:rPr>
              <a:t>dilution and shaking </a:t>
            </a:r>
            <a:r>
              <a:rPr lang="en-US" dirty="0"/>
              <a:t>called ‘</a:t>
            </a:r>
            <a:r>
              <a:rPr lang="en-US" dirty="0" err="1"/>
              <a:t>potentisation</a:t>
            </a:r>
            <a:r>
              <a:rPr lang="en-US" dirty="0" smtClean="0"/>
              <a:t>’</a:t>
            </a:r>
          </a:p>
          <a:p>
            <a:pPr marL="0" indent="0" rtl="1">
              <a:buNone/>
            </a:pPr>
            <a:r>
              <a:rPr lang="en-US" dirty="0" smtClean="0"/>
              <a:t> stimulating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body’s natural healing </a:t>
            </a:r>
            <a:r>
              <a:rPr lang="en-US" dirty="0" smtClean="0">
                <a:solidFill>
                  <a:srgbClr val="FFC000"/>
                </a:solidFill>
              </a:rPr>
              <a:t>forces</a:t>
            </a:r>
          </a:p>
          <a:p>
            <a:pPr marL="0" indent="0" rtl="1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After the </a:t>
            </a:r>
            <a:r>
              <a:rPr lang="en-US" dirty="0">
                <a:solidFill>
                  <a:srgbClr val="FFC000"/>
                </a:solidFill>
              </a:rPr>
              <a:t>12th dilution</a:t>
            </a:r>
            <a:r>
              <a:rPr lang="en-US" dirty="0"/>
              <a:t>, there is no discernible chemical trace </a:t>
            </a:r>
            <a:endParaRPr lang="en-US" dirty="0" smtClean="0"/>
          </a:p>
          <a:p>
            <a:pPr marL="0" indent="0" rtl="1">
              <a:buNone/>
            </a:pPr>
            <a:r>
              <a:rPr lang="en-US" dirty="0" smtClean="0"/>
              <a:t>but </a:t>
            </a:r>
            <a:r>
              <a:rPr lang="en-US" dirty="0"/>
              <a:t>homeopaths believe the preparation retains the qualities of the original substance</a:t>
            </a:r>
            <a:r>
              <a:rPr lang="en-US" dirty="0" smtClean="0"/>
              <a:t>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57" y="2612531"/>
            <a:ext cx="22955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283374" cy="1373070"/>
          </a:xfrm>
        </p:spPr>
        <p:txBody>
          <a:bodyPr/>
          <a:lstStyle/>
          <a:p>
            <a:pPr algn="l"/>
            <a:r>
              <a:rPr lang="en-US" sz="3200" dirty="0"/>
              <a:t>The Attitude of Medical Students Toward Complementary Medicine:</a:t>
            </a:r>
            <a:br>
              <a:rPr lang="en-US" sz="3200" dirty="0"/>
            </a:br>
            <a:r>
              <a:rPr lang="en-US" sz="3200" dirty="0"/>
              <a:t>Results of a Cross-Sectional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562" y="4485479"/>
            <a:ext cx="8144134" cy="1117687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Mahdie</a:t>
            </a:r>
            <a:r>
              <a:rPr lang="en-US" sz="2400" dirty="0" smtClean="0"/>
              <a:t> </a:t>
            </a:r>
            <a:r>
              <a:rPr lang="en-US" sz="2400" dirty="0" err="1" smtClean="0"/>
              <a:t>Hajimonfared</a:t>
            </a:r>
            <a:r>
              <a:rPr lang="en-US" dirty="0" smtClean="0"/>
              <a:t>, MD-PhD of Persian Medicine</a:t>
            </a:r>
            <a:endParaRPr lang="fa-IR" dirty="0" smtClean="0"/>
          </a:p>
          <a:p>
            <a:pPr algn="l"/>
            <a:r>
              <a:rPr lang="en-US" sz="1800" dirty="0"/>
              <a:t>Research Center for Traditional Medicine and History of Medicine, Shiraz University of Medical </a:t>
            </a:r>
            <a:r>
              <a:rPr lang="en-US" sz="1800" dirty="0" smtClean="0"/>
              <a:t>Sciences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97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Ayurveda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/>
              <a:t>a natural system of medicine, originated in </a:t>
            </a:r>
            <a:r>
              <a:rPr lang="en-US" dirty="0">
                <a:solidFill>
                  <a:srgbClr val="FFC000"/>
                </a:solidFill>
              </a:rPr>
              <a:t>India more than 3,000 years </a:t>
            </a:r>
            <a:r>
              <a:rPr lang="en-US" dirty="0" smtClean="0">
                <a:solidFill>
                  <a:srgbClr val="FFC000"/>
                </a:solidFill>
              </a:rPr>
              <a:t>ago</a:t>
            </a:r>
          </a:p>
          <a:p>
            <a:pPr marL="0" indent="0" rtl="1">
              <a:buNone/>
            </a:pPr>
            <a:endParaRPr lang="en-US" b="1" dirty="0">
              <a:solidFill>
                <a:srgbClr val="FFC000"/>
              </a:solidFill>
            </a:endParaRPr>
          </a:p>
          <a:p>
            <a:pPr marL="0" indent="0" rtl="1">
              <a:buNone/>
            </a:pPr>
            <a:r>
              <a:rPr lang="en-US" dirty="0"/>
              <a:t>Ayurveda translates to </a:t>
            </a:r>
            <a:r>
              <a:rPr lang="en-US" dirty="0">
                <a:solidFill>
                  <a:srgbClr val="FFC000"/>
                </a:solidFill>
              </a:rPr>
              <a:t>knowledge of </a:t>
            </a:r>
            <a:r>
              <a:rPr lang="en-US" dirty="0" smtClean="0">
                <a:solidFill>
                  <a:srgbClr val="FFC000"/>
                </a:solidFill>
              </a:rPr>
              <a:t>life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89" y="3709851"/>
            <a:ext cx="2671655" cy="16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Ayurveda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/>
              <a:t>It’s based on the belief that health and wellness depend on a delicate balance between the </a:t>
            </a:r>
            <a:r>
              <a:rPr lang="en-US" dirty="0">
                <a:solidFill>
                  <a:srgbClr val="FFC000"/>
                </a:solidFill>
              </a:rPr>
              <a:t>mind, body, and spirit</a:t>
            </a:r>
            <a:r>
              <a:rPr lang="en-US" dirty="0"/>
              <a:t>. </a:t>
            </a:r>
            <a:endParaRPr lang="en-US" dirty="0" smtClean="0"/>
          </a:p>
          <a:p>
            <a:pPr marL="0" indent="0" rtl="1">
              <a:buNone/>
            </a:pPr>
            <a:endParaRPr lang="en-US" dirty="0"/>
          </a:p>
          <a:p>
            <a:pPr marL="0" indent="0" rtl="1">
              <a:buNone/>
            </a:pPr>
            <a:endParaRPr lang="en-US" dirty="0" smtClean="0"/>
          </a:p>
          <a:p>
            <a:pPr marL="0" indent="0" rtl="1">
              <a:buNone/>
            </a:pPr>
            <a:r>
              <a:rPr lang="en-US" dirty="0" smtClean="0"/>
              <a:t>Its </a:t>
            </a:r>
            <a:r>
              <a:rPr lang="en-US" dirty="0"/>
              <a:t>main goal is to promote </a:t>
            </a:r>
            <a:r>
              <a:rPr lang="en-US" dirty="0">
                <a:solidFill>
                  <a:srgbClr val="FFC000"/>
                </a:solidFill>
              </a:rPr>
              <a:t>good health, not fight disease</a:t>
            </a:r>
            <a:r>
              <a:rPr lang="en-US" dirty="0"/>
              <a:t>. </a:t>
            </a:r>
            <a:endParaRPr lang="en-US" dirty="0" smtClean="0"/>
          </a:p>
          <a:p>
            <a:pPr marL="0" indent="0" rtl="1">
              <a:buNone/>
            </a:pPr>
            <a:r>
              <a:rPr lang="en-US" dirty="0" smtClean="0"/>
              <a:t>But </a:t>
            </a:r>
            <a:r>
              <a:rPr lang="en-US" dirty="0"/>
              <a:t>treatments may be geared toward specific health problems.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76" y="4964053"/>
            <a:ext cx="254317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94" y="2336873"/>
            <a:ext cx="2331763" cy="35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Ayurveda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0" y="2209845"/>
            <a:ext cx="9613861" cy="3599316"/>
          </a:xfrm>
        </p:spPr>
        <p:txBody>
          <a:bodyPr/>
          <a:lstStyle/>
          <a:p>
            <a:r>
              <a:rPr lang="en-US" dirty="0"/>
              <a:t>Those who practice Ayurveda believe every person is made </a:t>
            </a:r>
            <a:r>
              <a:rPr lang="en-US" dirty="0">
                <a:solidFill>
                  <a:srgbClr val="FFC000"/>
                </a:solidFill>
              </a:rPr>
              <a:t>of five basic elements </a:t>
            </a:r>
            <a:r>
              <a:rPr lang="en-US" dirty="0"/>
              <a:t>found in the universe: </a:t>
            </a:r>
            <a:endParaRPr lang="en-US" dirty="0" smtClean="0"/>
          </a:p>
          <a:p>
            <a:r>
              <a:rPr lang="en-US" dirty="0" smtClean="0"/>
              <a:t>Space</a:t>
            </a:r>
            <a:endParaRPr lang="en-US" dirty="0"/>
          </a:p>
          <a:p>
            <a:r>
              <a:rPr lang="en-US" dirty="0" smtClean="0"/>
              <a:t> air</a:t>
            </a:r>
          </a:p>
          <a:p>
            <a:r>
              <a:rPr lang="en-US" dirty="0" smtClean="0"/>
              <a:t> fire</a:t>
            </a:r>
          </a:p>
          <a:p>
            <a:r>
              <a:rPr lang="en-US" dirty="0" smtClean="0"/>
              <a:t> water</a:t>
            </a:r>
          </a:p>
          <a:p>
            <a:r>
              <a:rPr lang="en-US" dirty="0" smtClean="0"/>
              <a:t>earth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95" y="3056709"/>
            <a:ext cx="3729991" cy="34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8" y="2301525"/>
            <a:ext cx="6406822" cy="4195841"/>
          </a:xfrm>
        </p:spPr>
      </p:pic>
    </p:spTree>
    <p:extLst>
      <p:ext uri="{BB962C8B-B14F-4D97-AF65-F5344CB8AC3E}">
        <p14:creationId xmlns:p14="http://schemas.microsoft.com/office/powerpoint/2010/main" val="36339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attitude toward CM </a:t>
            </a:r>
            <a:r>
              <a:rPr lang="en-US" dirty="0" smtClean="0"/>
              <a:t>was </a:t>
            </a:r>
            <a:r>
              <a:rPr lang="en-US" dirty="0"/>
              <a:t>rather </a:t>
            </a:r>
            <a:r>
              <a:rPr lang="en-US" dirty="0">
                <a:solidFill>
                  <a:srgbClr val="FFC000"/>
                </a:solidFill>
              </a:rPr>
              <a:t>neutral </a:t>
            </a:r>
            <a:r>
              <a:rPr lang="en-US" dirty="0" smtClean="0">
                <a:solidFill>
                  <a:srgbClr val="FFC000"/>
                </a:solidFill>
              </a:rPr>
              <a:t>and </a:t>
            </a:r>
            <a:r>
              <a:rPr lang="en-US" dirty="0">
                <a:solidFill>
                  <a:srgbClr val="FFC000"/>
                </a:solidFill>
              </a:rPr>
              <a:t>more </a:t>
            </a:r>
            <a:r>
              <a:rPr lang="en-US" dirty="0" smtClean="0">
                <a:solidFill>
                  <a:srgbClr val="FFC000"/>
                </a:solidFill>
              </a:rPr>
              <a:t>positive among </a:t>
            </a:r>
            <a:r>
              <a:rPr lang="en-US" dirty="0" smtClean="0"/>
              <a:t>females </a:t>
            </a:r>
            <a:r>
              <a:rPr lang="en-US" dirty="0"/>
              <a:t>than </a:t>
            </a:r>
            <a:r>
              <a:rPr lang="en-US" dirty="0" smtClean="0"/>
              <a:t>males</a:t>
            </a:r>
          </a:p>
          <a:p>
            <a:endParaRPr lang="en-US" dirty="0"/>
          </a:p>
          <a:p>
            <a:r>
              <a:rPr lang="en-US" dirty="0" smtClean="0"/>
              <a:t>Medical </a:t>
            </a:r>
            <a:r>
              <a:rPr lang="en-US" dirty="0"/>
              <a:t>students favored CM </a:t>
            </a:r>
            <a:r>
              <a:rPr lang="en-US" dirty="0" smtClean="0"/>
              <a:t>university research </a:t>
            </a:r>
          </a:p>
          <a:p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/>
              <a:t>agree that CM is currently taught sufficiently at the university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4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/>
              <a:t>The lifetime prevalence of student’s own CM use was </a:t>
            </a:r>
            <a:r>
              <a:rPr lang="en-US" dirty="0">
                <a:solidFill>
                  <a:srgbClr val="FFC000"/>
                </a:solidFill>
              </a:rPr>
              <a:t>48.4% of respondents</a:t>
            </a:r>
            <a:endParaRPr lang="en-US" b="1" dirty="0">
              <a:solidFill>
                <a:srgbClr val="FFC000"/>
              </a:solidFill>
            </a:endParaRPr>
          </a:p>
          <a:p>
            <a:pPr marL="0" indent="0" rtl="1">
              <a:buNone/>
            </a:pPr>
            <a:endParaRPr lang="en-US" b="1" dirty="0" smtClean="0"/>
          </a:p>
          <a:p>
            <a:pPr marL="0" indent="0" rtl="1">
              <a:buNone/>
            </a:pPr>
            <a:endParaRPr lang="en-US" b="1" dirty="0"/>
          </a:p>
          <a:p>
            <a:r>
              <a:rPr lang="en-US" dirty="0" smtClean="0"/>
              <a:t>Lifetime CM </a:t>
            </a:r>
            <a:r>
              <a:rPr lang="en-US" dirty="0"/>
              <a:t>use of responding students was comparable between </a:t>
            </a:r>
            <a:r>
              <a:rPr lang="en-US" dirty="0" smtClean="0"/>
              <a:t>the first </a:t>
            </a:r>
            <a:r>
              <a:rPr lang="en-US" dirty="0"/>
              <a:t>year and the fifth year (46.2% vs. 50.3</a:t>
            </a:r>
            <a:r>
              <a:rPr lang="en-US" dirty="0" smtClean="0"/>
              <a:t>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44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5" y="705394"/>
            <a:ext cx="10045988" cy="1128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Discussion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cross-sectional study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 overview of </a:t>
            </a:r>
            <a:r>
              <a:rPr lang="en-US" dirty="0"/>
              <a:t>the CM attitudes of </a:t>
            </a:r>
            <a:r>
              <a:rPr lang="en-US" dirty="0" smtClean="0"/>
              <a:t>300 </a:t>
            </a:r>
            <a:r>
              <a:rPr lang="en-US" dirty="0"/>
              <a:t>medical </a:t>
            </a:r>
            <a:r>
              <a:rPr lang="en-US" dirty="0" smtClean="0"/>
              <a:t>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Germany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the first and </a:t>
            </a:r>
            <a:r>
              <a:rPr lang="en-US" dirty="0" smtClean="0"/>
              <a:t>fifth study </a:t>
            </a:r>
            <a:r>
              <a:rPr lang="en-US" dirty="0"/>
              <a:t>years.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32" y="4010297"/>
            <a:ext cx="3286699" cy="21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students promoted CM integration </a:t>
            </a:r>
            <a:r>
              <a:rPr lang="en-US" dirty="0" smtClean="0"/>
              <a:t>into university </a:t>
            </a:r>
            <a:r>
              <a:rPr lang="en-US" dirty="0"/>
              <a:t>teaching but rated their current </a:t>
            </a:r>
            <a:r>
              <a:rPr lang="en-US" dirty="0">
                <a:solidFill>
                  <a:srgbClr val="FFC000"/>
                </a:solidFill>
              </a:rPr>
              <a:t>CM </a:t>
            </a:r>
            <a:r>
              <a:rPr lang="en-US" dirty="0" smtClean="0">
                <a:solidFill>
                  <a:srgbClr val="FFC000"/>
                </a:solidFill>
              </a:rPr>
              <a:t>university teaching </a:t>
            </a:r>
            <a:r>
              <a:rPr lang="en-US" dirty="0"/>
              <a:t>as rather </a:t>
            </a:r>
            <a:r>
              <a:rPr lang="en-US" dirty="0">
                <a:solidFill>
                  <a:srgbClr val="FFC000"/>
                </a:solidFill>
              </a:rPr>
              <a:t>insufficient. 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 smtClean="0"/>
              <a:t>More </a:t>
            </a:r>
            <a:r>
              <a:rPr lang="en-US" dirty="0"/>
              <a:t>than </a:t>
            </a:r>
            <a:r>
              <a:rPr lang="en-US" dirty="0">
                <a:solidFill>
                  <a:srgbClr val="FFC000"/>
                </a:solidFill>
              </a:rPr>
              <a:t>one-third </a:t>
            </a:r>
            <a:r>
              <a:rPr lang="en-US" dirty="0" smtClean="0"/>
              <a:t>had studied </a:t>
            </a:r>
            <a:r>
              <a:rPr lang="en-US" dirty="0"/>
              <a:t>CM on their own.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5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۵۸ عکس پروفایل زیبا و دوست داشتنی با سوژه های رو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888" y="94109"/>
            <a:ext cx="523875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36417" y="3116687"/>
            <a:ext cx="3580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Thanks for your attention</a:t>
            </a:r>
            <a:endParaRPr lang="en-US" sz="4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thanks for your attention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Journal: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2338251"/>
            <a:ext cx="8347167" cy="4075612"/>
          </a:xfrm>
        </p:spPr>
      </p:pic>
    </p:spTree>
    <p:extLst>
      <p:ext uri="{BB962C8B-B14F-4D97-AF65-F5344CB8AC3E}">
        <p14:creationId xmlns:p14="http://schemas.microsoft.com/office/powerpoint/2010/main" val="24554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673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Complementary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medicine (CM) </a:t>
            </a:r>
            <a:r>
              <a:rPr lang="en-US" sz="2800" dirty="0">
                <a:latin typeface="+mj-lt"/>
              </a:rPr>
              <a:t>covers a </a:t>
            </a:r>
            <a:r>
              <a:rPr lang="en-US" sz="2800" dirty="0" smtClean="0">
                <a:latin typeface="+mj-lt"/>
              </a:rPr>
              <a:t>heterogeneous group </a:t>
            </a:r>
            <a:r>
              <a:rPr lang="en-US" sz="2800" dirty="0">
                <a:latin typeface="+mj-lt"/>
              </a:rPr>
              <a:t>of diagnostic and therapeutic </a:t>
            </a:r>
            <a:r>
              <a:rPr lang="en-US" sz="2800" dirty="0" smtClean="0">
                <a:latin typeface="+mj-lt"/>
              </a:rPr>
              <a:t>procedures that </a:t>
            </a:r>
            <a:r>
              <a:rPr lang="en-US" sz="2800" dirty="0">
                <a:latin typeface="+mj-lt"/>
              </a:rPr>
              <a:t>are not part of but can be used in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combination with </a:t>
            </a:r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conventional medicine. </a:t>
            </a:r>
            <a:endParaRPr lang="fa-IR" sz="2800" dirty="0" smtClean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92" y="4198944"/>
            <a:ext cx="3630522" cy="241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36" y="3644538"/>
            <a:ext cx="3428622" cy="2245782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1038" y="2188528"/>
            <a:ext cx="9563515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What percentage of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nherit"/>
              </a:rPr>
              <a:t>people in the world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do you think </a:t>
            </a:r>
            <a:endParaRPr kumimoji="0" lang="fa-IR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use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inherit"/>
              </a:rPr>
              <a:t>complementary medicine?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5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07" y="616226"/>
            <a:ext cx="10136375" cy="121794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07" y="2127867"/>
            <a:ext cx="9613861" cy="1673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European CM use ranges from </a:t>
            </a:r>
            <a:r>
              <a:rPr lang="en-US" dirty="0" smtClean="0"/>
              <a:t>up to 86%.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In Germany</a:t>
            </a:r>
            <a:r>
              <a:rPr lang="en-US" dirty="0"/>
              <a:t>, more than </a:t>
            </a:r>
            <a:r>
              <a:rPr lang="en-US" dirty="0">
                <a:solidFill>
                  <a:srgbClr val="FFFF00"/>
                </a:solidFill>
              </a:rPr>
              <a:t>60%–85% </a:t>
            </a:r>
            <a:r>
              <a:rPr lang="en-US" dirty="0"/>
              <a:t>of physicians offer</a:t>
            </a:r>
          </a:p>
          <a:p>
            <a:pPr marL="0" indent="0">
              <a:buNone/>
            </a:pPr>
            <a:r>
              <a:rPr lang="en-US" dirty="0"/>
              <a:t>CM or refer to </a:t>
            </a:r>
            <a:r>
              <a:rPr lang="en-US" dirty="0" smtClean="0"/>
              <a:t>it.</a:t>
            </a:r>
            <a:endParaRPr lang="fa-IR" sz="2800" dirty="0" smtClean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101737" y="3396343"/>
            <a:ext cx="7210698" cy="304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inherit"/>
              </a:rPr>
              <a:t>Visiting </a:t>
            </a:r>
            <a:r>
              <a:rPr lang="en-US" altLang="en-US" dirty="0">
                <a:solidFill>
                  <a:srgbClr val="FFC000"/>
                </a:solidFill>
                <a:latin typeface="inherit"/>
              </a:rPr>
              <a:t>complementary medicine </a:t>
            </a:r>
            <a:r>
              <a:rPr lang="en-US" altLang="en-US" dirty="0">
                <a:latin typeface="inherit"/>
              </a:rPr>
              <a:t>clinics in </a:t>
            </a:r>
            <a:r>
              <a:rPr lang="en-US" altLang="en-US" dirty="0">
                <a:solidFill>
                  <a:srgbClr val="FFC000"/>
                </a:solidFill>
                <a:latin typeface="inherit"/>
              </a:rPr>
              <a:t>Germany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https://www.placidway.com/profile/322984/Center-for-Advanced-Medicine-for-Chronic-and-Rare-Disease</a:t>
            </a:r>
            <a:endParaRPr lang="fa-I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httpbookinghealth.com/programs/treatment/alternative-medicine/0/germanys://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8" y="4790662"/>
            <a:ext cx="3934653" cy="1590028"/>
          </a:xfrm>
          <a:prstGeom prst="rect">
            <a:avLst/>
          </a:prstGeom>
        </p:spPr>
      </p:pic>
      <p:pic>
        <p:nvPicPr>
          <p:cNvPr id="6" name="Picture 4" descr="Clinics in Germany: ranking of the best medical clinics in Germany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48" y="455824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>
                <a:solidFill>
                  <a:schemeClr val="bg1"/>
                </a:solidFill>
              </a:rPr>
              <a:t>Study design and </a:t>
            </a:r>
            <a:r>
              <a:rPr lang="en-US" dirty="0" smtClean="0">
                <a:solidFill>
                  <a:schemeClr val="bg1"/>
                </a:solidFill>
              </a:rPr>
              <a:t>setting:</a:t>
            </a:r>
          </a:p>
          <a:p>
            <a:pPr marL="0" indent="0" rtl="1">
              <a:buNone/>
            </a:pPr>
            <a:r>
              <a:rPr lang="en-US" dirty="0"/>
              <a:t>cross-sectional </a:t>
            </a:r>
            <a:r>
              <a:rPr lang="en-US" dirty="0" smtClean="0"/>
              <a:t>study</a:t>
            </a:r>
          </a:p>
          <a:p>
            <a:r>
              <a:rPr lang="en-US" dirty="0"/>
              <a:t>among </a:t>
            </a:r>
            <a:r>
              <a:rPr lang="en-US" dirty="0" smtClean="0"/>
              <a:t>medical students(349 </a:t>
            </a:r>
            <a:r>
              <a:rPr lang="en-US" dirty="0"/>
              <a:t>students</a:t>
            </a:r>
            <a:r>
              <a:rPr lang="en-US" dirty="0" smtClean="0"/>
              <a:t>) </a:t>
            </a:r>
            <a:r>
              <a:rPr lang="en-US" dirty="0"/>
              <a:t>in the first </a:t>
            </a:r>
            <a:r>
              <a:rPr lang="en-US" dirty="0" smtClean="0"/>
              <a:t>year and the fifth year</a:t>
            </a:r>
          </a:p>
          <a:p>
            <a:r>
              <a:rPr lang="en-US" dirty="0" err="1"/>
              <a:t>Charite</a:t>
            </a:r>
            <a:r>
              <a:rPr lang="en-US" dirty="0" smtClean="0"/>
              <a:t>´—</a:t>
            </a:r>
            <a:r>
              <a:rPr lang="en-US" dirty="0" err="1" smtClean="0"/>
              <a:t>Universita¨tsmedizin</a:t>
            </a:r>
            <a:r>
              <a:rPr lang="en-US" dirty="0" smtClean="0"/>
              <a:t> Berlin</a:t>
            </a:r>
          </a:p>
        </p:txBody>
      </p:sp>
    </p:spTree>
    <p:extLst>
      <p:ext uri="{BB962C8B-B14F-4D97-AF65-F5344CB8AC3E}">
        <p14:creationId xmlns:p14="http://schemas.microsoft.com/office/powerpoint/2010/main" val="4477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dirty="0">
                <a:solidFill>
                  <a:schemeClr val="bg1"/>
                </a:solidFill>
              </a:rPr>
              <a:t>Study design and </a:t>
            </a:r>
            <a:r>
              <a:rPr lang="en-US" dirty="0" smtClean="0">
                <a:solidFill>
                  <a:schemeClr val="bg1"/>
                </a:solidFill>
              </a:rPr>
              <a:t>setting:</a:t>
            </a:r>
          </a:p>
          <a:p>
            <a:pPr marL="0" indent="0" rtl="1">
              <a:buNone/>
            </a:pPr>
            <a:r>
              <a:rPr lang="en-US" sz="2800" dirty="0" smtClean="0"/>
              <a:t>1-10-item CHBQ (</a:t>
            </a:r>
            <a:r>
              <a:rPr lang="en-US" sz="2800" dirty="0"/>
              <a:t>Complementary and Alternative Medicine Health </a:t>
            </a:r>
            <a:r>
              <a:rPr lang="en-US" sz="2800" dirty="0" smtClean="0"/>
              <a:t>Belief Questionnaire):</a:t>
            </a:r>
          </a:p>
          <a:p>
            <a:r>
              <a:rPr lang="en-US" dirty="0" smtClean="0"/>
              <a:t>CM in university: </a:t>
            </a:r>
            <a:r>
              <a:rPr lang="en-US" sz="1800" dirty="0"/>
              <a:t>CM should be scientifically researched at the University, CM should be integrated into university teaching, CM is satisfactorily </a:t>
            </a:r>
            <a:r>
              <a:rPr lang="en-US" sz="1800" dirty="0" smtClean="0"/>
              <a:t>taught at </a:t>
            </a:r>
            <a:r>
              <a:rPr lang="en-US" sz="1800" dirty="0"/>
              <a:t>the university</a:t>
            </a:r>
          </a:p>
          <a:p>
            <a:r>
              <a:rPr lang="en-US" dirty="0" smtClean="0"/>
              <a:t> </a:t>
            </a:r>
            <a:r>
              <a:rPr lang="en-US" dirty="0"/>
              <a:t>CM </a:t>
            </a:r>
            <a:r>
              <a:rPr lang="en-US" dirty="0" smtClean="0"/>
              <a:t>self-studies</a:t>
            </a:r>
          </a:p>
          <a:p>
            <a:r>
              <a:rPr lang="en-US" dirty="0" smtClean="0"/>
              <a:t> </a:t>
            </a:r>
            <a:r>
              <a:rPr lang="en-US" dirty="0"/>
              <a:t>CM in future </a:t>
            </a:r>
            <a:r>
              <a:rPr lang="en-US" dirty="0" smtClean="0"/>
              <a:t>career: </a:t>
            </a:r>
            <a:r>
              <a:rPr lang="en-US" sz="2000" dirty="0" smtClean="0"/>
              <a:t>Acupuncture,</a:t>
            </a:r>
            <a:r>
              <a:rPr lang="en-US" sz="2000" dirty="0"/>
              <a:t> </a:t>
            </a:r>
            <a:r>
              <a:rPr lang="en-US" sz="2000" dirty="0" smtClean="0"/>
              <a:t>Osteopathy,</a:t>
            </a:r>
            <a:r>
              <a:rPr lang="en-US" sz="2000" dirty="0"/>
              <a:t> </a:t>
            </a:r>
            <a:r>
              <a:rPr lang="en-US" sz="2000" dirty="0" smtClean="0"/>
              <a:t>Homeopathy,</a:t>
            </a:r>
            <a:r>
              <a:rPr lang="en-US" sz="2000" dirty="0"/>
              <a:t> Naturopathy</a:t>
            </a:r>
            <a:endParaRPr lang="en-US" sz="2000" dirty="0" smtClean="0"/>
          </a:p>
          <a:p>
            <a:pPr marL="0" indent="0" rtl="1">
              <a:buNone/>
            </a:pPr>
            <a:endParaRPr lang="en-US" dirty="0"/>
          </a:p>
          <a:p>
            <a:pPr rt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287</TotalTime>
  <Words>686</Words>
  <Application>Microsoft Office PowerPoint</Application>
  <PresentationFormat>Widescreen</PresentationFormat>
  <Paragraphs>126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inherit</vt:lpstr>
      <vt:lpstr>Trebuchet MS</vt:lpstr>
      <vt:lpstr>Wingdings</vt:lpstr>
      <vt:lpstr>Berlin</vt:lpstr>
      <vt:lpstr>PowerPoint Presentation</vt:lpstr>
      <vt:lpstr>The Attitude of Medical Students Toward Complementary Medicine: Results of a Cross-Sectional Study</vt:lpstr>
      <vt:lpstr>About Journal:</vt:lpstr>
      <vt:lpstr>Introduction</vt:lpstr>
      <vt:lpstr>Question?</vt:lpstr>
      <vt:lpstr>Introduction</vt:lpstr>
      <vt:lpstr>Visiting complementary medicine clinics in Germany </vt:lpstr>
      <vt:lpstr>Methods</vt:lpstr>
      <vt:lpstr>Methods</vt:lpstr>
      <vt:lpstr>Methods</vt:lpstr>
      <vt:lpstr> Types of complementary medicine    </vt:lpstr>
      <vt:lpstr>Acupuncture</vt:lpstr>
      <vt:lpstr>Acupuncture</vt:lpstr>
      <vt:lpstr>Acupuncture</vt:lpstr>
      <vt:lpstr>What is acupuncture used to treat?</vt:lpstr>
      <vt:lpstr>Homeopathy</vt:lpstr>
      <vt:lpstr>Homeopathy</vt:lpstr>
      <vt:lpstr>Homeopathy</vt:lpstr>
      <vt:lpstr>Homeopathy</vt:lpstr>
      <vt:lpstr>Ayurveda</vt:lpstr>
      <vt:lpstr>Ayurveda</vt:lpstr>
      <vt:lpstr>Ayurveda</vt:lpstr>
      <vt:lpstr>Results</vt:lpstr>
      <vt:lpstr>Results</vt:lpstr>
      <vt:lpstr>Results</vt:lpstr>
      <vt:lpstr> Discussion 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شاخص ترین گیاهان دارویی موثر بر دیابت</dc:title>
  <dc:creator>sk_kazemeini@yahoo.com</dc:creator>
  <cp:lastModifiedBy>سیده مریم نجیبی</cp:lastModifiedBy>
  <cp:revision>46</cp:revision>
  <dcterms:created xsi:type="dcterms:W3CDTF">2020-09-12T16:45:16Z</dcterms:created>
  <dcterms:modified xsi:type="dcterms:W3CDTF">2024-11-17T04:59:31Z</dcterms:modified>
</cp:coreProperties>
</file>